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2" r:id="rId3"/>
    <p:sldId id="308" r:id="rId4"/>
    <p:sldId id="310" r:id="rId5"/>
    <p:sldId id="311" r:id="rId6"/>
    <p:sldId id="302" r:id="rId7"/>
    <p:sldId id="305" r:id="rId8"/>
    <p:sldId id="309" r:id="rId9"/>
    <p:sldId id="306" r:id="rId10"/>
    <p:sldId id="30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24B5-1811-6CC0-02B0-959AD9243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DDE49-C87C-43B5-A349-CEE3C3DCA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CAE66-A9FC-FED4-E968-8BD1954BD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DC8B7-09D5-CA71-DE14-48D95465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80AB-0450-10BB-A112-5A4B80F9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68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EEDC-C33F-DBF5-D723-5E293415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3EE1F-6A91-36EC-D58E-3EFD8B413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6EDDD-E64B-F9E5-5615-C1C59D9CF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DFF15-319D-FF9B-4E8D-6E8F39B5A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DDF11-7069-786B-9699-597F0025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3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704EF-03A4-B567-F0B3-A3CE7DBE8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35CA1-ADBA-4230-2491-7251AC5AD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14371-41EC-C661-0916-DBCB6385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5BE80-1D70-0A56-5D42-3B6BA596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5C25-F57C-251A-D897-9F68ED7AD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5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9843-DB68-1A42-61E2-DA560BBC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B3FB1-3F79-8ADC-1C67-C7436ABEA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73039-4070-A851-BC47-DB4C9CC3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0E6BF-352A-9A68-8342-797CEEFA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2A37-D493-48AF-9985-17A34DCF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79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4F0D-D1EE-5293-0289-F5315BB56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105ED-BA15-9734-78B1-BEBF9A26D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10C85-CCB5-5A9D-3B9A-02C6CB5D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F1E9C-664C-A7FA-A9FF-904F447F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933-3D98-5779-F32C-33A7EBEB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99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4626-7030-EAAD-C630-0A5A6C2E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258A2-1EEE-486B-BA1D-65706A021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F61E9-1846-A64B-E9D5-0F5A72C77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C01B4-F899-9C83-05AE-5BD9EFFB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6510A-0643-5329-BAFD-6618084C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12AB5-BF73-8D8E-20E1-6E47A08B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34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1C8F-E610-559B-DC0F-31704763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8D80C-9135-83A5-2848-C9CCA803C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4F539-0A9D-731A-04B5-6252CF570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5B8C05-BB0A-4419-26BC-2DA1C26FF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0B58D9-E895-8A04-D579-90DAC70C9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9DD5B-DC0A-B347-E321-5FE52F13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205CB-E816-F34F-8FEE-AF2E72EB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90BBF-6E82-EEE1-AA6F-EED99EDB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12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18BA-F11E-5A85-1108-24F2C829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09C96C-AC44-469B-2867-AE20B39E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149E2-4289-3839-CE9A-18866ED4E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9376-BC7D-BE97-C123-06285308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32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B7530-5B38-463D-E087-D0490334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4EA14-E0DA-D8FF-A717-DF5BED7E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8AA18-582E-01B8-EBF2-0E2AF9D7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7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DA2B-4777-2DC7-BEB8-D8BBAE7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91D6D-586C-0891-7B18-15B725441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01482-46A9-4AEA-9F08-AC10C4B92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D8819-8D34-C442-A664-4FFEDD88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7DBC9-AA2C-A7A2-1C80-24C2A5BA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A9CB8-0441-F051-9D49-4D3240EC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43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7970-E649-F909-F38C-D34D3235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7BC7FF-207B-F725-D225-680CD1AA5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7E0BA-7C23-6560-647B-F3AC09F8E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11C8D-A75E-C706-2031-BBA23A3F0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A4B9C-ABDE-7972-E398-339BB1EB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66EE5-129D-9CDF-F83A-555C96C9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7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3A2D8-CE95-3D27-1F64-209916C7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9CD8-E404-A84C-4F5D-2E6CD936D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9F02D-7AC7-3936-5C65-5A9D813A0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6FFBD-E099-44D7-ADF5-14ECB81FC0D6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2CA48-5060-5AFC-E4C7-5460AF608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D7BA8-4262-2ADF-8614-EB625D8B0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8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93A5-7858-F36E-93A4-6B9E183A6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173"/>
            <a:ext cx="12027159" cy="1325563"/>
          </a:xfrm>
        </p:spPr>
        <p:txBody>
          <a:bodyPr/>
          <a:lstStyle/>
          <a:p>
            <a:pPr algn="ctr"/>
            <a:r>
              <a:rPr lang="en-US" b="1" dirty="0"/>
              <a:t>Alter-Learning Connect Registration and Authentication</a:t>
            </a:r>
            <a:endParaRPr lang="en-GB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3CEF4-57E9-0026-2592-BF46F6B76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554" y="1829707"/>
            <a:ext cx="9096891" cy="4351338"/>
          </a:xfrm>
        </p:spPr>
      </p:pic>
    </p:spTree>
    <p:extLst>
      <p:ext uri="{BB962C8B-B14F-4D97-AF65-F5344CB8AC3E}">
        <p14:creationId xmlns:p14="http://schemas.microsoft.com/office/powerpoint/2010/main" val="6510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CF19-C92E-6FB0-23F2-4BAF5E7D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A5FD0-DD5B-5F4B-DCC6-BAC889EB5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5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284B-544D-AA2A-6E1D-A71C103DF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Content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E1791-0081-E857-A871-16019A8AE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/>
          <a:lstStyle/>
          <a:p>
            <a:r>
              <a:rPr lang="en-US" dirty="0"/>
              <a:t>Basic Flow for demo XR rooms addition into portals</a:t>
            </a:r>
          </a:p>
          <a:p>
            <a:r>
              <a:rPr lang="en-US" dirty="0"/>
              <a:t>Participant Panel (Host) for demo</a:t>
            </a:r>
          </a:p>
          <a:p>
            <a:r>
              <a:rPr lang="en-US" dirty="0"/>
              <a:t>AL-CLASS –Adding Hybrid-Classroom into the Portals and moving the Players to it.</a:t>
            </a:r>
          </a:p>
          <a:p>
            <a:r>
              <a:rPr lang="en-US" dirty="0"/>
              <a:t>AL-ASSISTANT – Loading AL into the panel (Voice and text)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6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284B-544D-AA2A-6E1D-A71C103DF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Content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E1791-0081-E857-A871-16019A8AE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/>
          <a:lstStyle/>
          <a:p>
            <a:r>
              <a:rPr lang="en-US" dirty="0"/>
              <a:t>Basic Flow for demo XR rooms addition into portals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9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81F16C1-26FA-782D-EC2A-31511A61CFEF}"/>
              </a:ext>
            </a:extLst>
          </p:cNvPr>
          <p:cNvSpPr txBox="1"/>
          <p:nvPr/>
        </p:nvSpPr>
        <p:spPr>
          <a:xfrm>
            <a:off x="645038" y="377198"/>
            <a:ext cx="114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Name must be transferred from AL-Connect HUB – Must add an option to exit or leave the Hub come to the AL-Connect Hub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4D08C5-849C-E1A2-CC9B-9A228B894701}"/>
              </a:ext>
            </a:extLst>
          </p:cNvPr>
          <p:cNvSpPr/>
          <p:nvPr/>
        </p:nvSpPr>
        <p:spPr>
          <a:xfrm>
            <a:off x="129188" y="448248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89744-5A0B-5231-C6BC-37A7260A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8" y="1023529"/>
            <a:ext cx="6706312" cy="48667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6DBE70-1908-5093-755F-DA81262AFDD5}"/>
              </a:ext>
            </a:extLst>
          </p:cNvPr>
          <p:cNvSpPr/>
          <p:nvPr/>
        </p:nvSpPr>
        <p:spPr>
          <a:xfrm>
            <a:off x="5914091" y="5397560"/>
            <a:ext cx="868680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403921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CCE1AF-9536-2C16-92F9-896D2667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81" y="1373896"/>
            <a:ext cx="7898519" cy="46408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AC103E-B6C5-9191-8E35-E812CF3A3101}"/>
              </a:ext>
            </a:extLst>
          </p:cNvPr>
          <p:cNvSpPr/>
          <p:nvPr/>
        </p:nvSpPr>
        <p:spPr>
          <a:xfrm>
            <a:off x="7661611" y="5621080"/>
            <a:ext cx="868680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8DD30-3E84-FFFE-3349-6B82EC9876DB}"/>
              </a:ext>
            </a:extLst>
          </p:cNvPr>
          <p:cNvSpPr txBox="1"/>
          <p:nvPr/>
        </p:nvSpPr>
        <p:spPr>
          <a:xfrm>
            <a:off x="596548" y="448248"/>
            <a:ext cx="114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Name must be transferred from AL-Connect HUB – Must add an option to exit or leave the Hub come to the AL-Connect Hub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EA9DB0-E786-5734-1C05-7091E642E743}"/>
              </a:ext>
            </a:extLst>
          </p:cNvPr>
          <p:cNvSpPr/>
          <p:nvPr/>
        </p:nvSpPr>
        <p:spPr>
          <a:xfrm>
            <a:off x="129188" y="448248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88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6D6D1-DB69-6FAC-E8AB-27F6C1599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5"/>
          <a:stretch/>
        </p:blipFill>
        <p:spPr>
          <a:xfrm>
            <a:off x="695961" y="1065108"/>
            <a:ext cx="9120786" cy="4727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38FB0-B1BA-EE3F-D1C3-37222AF058F0}"/>
              </a:ext>
            </a:extLst>
          </p:cNvPr>
          <p:cNvSpPr/>
          <p:nvPr/>
        </p:nvSpPr>
        <p:spPr>
          <a:xfrm>
            <a:off x="1079439" y="3377776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Participants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98EC3-82EC-C061-C8DB-AC06FD49F9EA}"/>
              </a:ext>
            </a:extLst>
          </p:cNvPr>
          <p:cNvSpPr/>
          <p:nvPr/>
        </p:nvSpPr>
        <p:spPr>
          <a:xfrm>
            <a:off x="1303373" y="5541181"/>
            <a:ext cx="1071880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0598E2-E208-7EE6-BC08-D0BDECD5274B}"/>
              </a:ext>
            </a:extLst>
          </p:cNvPr>
          <p:cNvCxnSpPr>
            <a:cxnSpLocks/>
          </p:cNvCxnSpPr>
          <p:nvPr/>
        </p:nvCxnSpPr>
        <p:spPr>
          <a:xfrm flipH="1">
            <a:off x="2824480" y="817580"/>
            <a:ext cx="1605280" cy="459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55405-6D25-2556-AB25-E0E6E5215617}"/>
              </a:ext>
            </a:extLst>
          </p:cNvPr>
          <p:cNvSpPr/>
          <p:nvPr/>
        </p:nvSpPr>
        <p:spPr>
          <a:xfrm>
            <a:off x="1079439" y="4236493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Edu-games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B4629-803F-E642-6CAC-38CE55AB17DB}"/>
              </a:ext>
            </a:extLst>
          </p:cNvPr>
          <p:cNvSpPr/>
          <p:nvPr/>
        </p:nvSpPr>
        <p:spPr>
          <a:xfrm>
            <a:off x="1079439" y="3792352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XR Rooms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DCE8F-746D-3F25-1D8B-762818306E7A}"/>
              </a:ext>
            </a:extLst>
          </p:cNvPr>
          <p:cNvSpPr/>
          <p:nvPr/>
        </p:nvSpPr>
        <p:spPr>
          <a:xfrm>
            <a:off x="1079439" y="4761255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 Assistant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8292B3-264D-2D0D-4B97-94862119B56E}"/>
              </a:ext>
            </a:extLst>
          </p:cNvPr>
          <p:cNvSpPr/>
          <p:nvPr/>
        </p:nvSpPr>
        <p:spPr>
          <a:xfrm>
            <a:off x="254001" y="6017495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60AC6A-003E-C311-06F5-4BC7AD02221F}"/>
              </a:ext>
            </a:extLst>
          </p:cNvPr>
          <p:cNvSpPr/>
          <p:nvPr/>
        </p:nvSpPr>
        <p:spPr>
          <a:xfrm>
            <a:off x="8831226" y="5444379"/>
            <a:ext cx="868680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1F16C1-26FA-782D-EC2A-31511A61CFEF}"/>
              </a:ext>
            </a:extLst>
          </p:cNvPr>
          <p:cNvSpPr txBox="1"/>
          <p:nvPr/>
        </p:nvSpPr>
        <p:spPr>
          <a:xfrm>
            <a:off x="645038" y="377198"/>
            <a:ext cx="114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Press Keyboard bar (Windows/MACOS/WebGL 3D), Controller (TBD) VR Oculus Quest 2, touch  icon dashboard (Tablet and Mobile Version 3D)  (Transparent Dashboard will appears in the side)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4D08C5-849C-E1A2-CC9B-9A228B894701}"/>
              </a:ext>
            </a:extLst>
          </p:cNvPr>
          <p:cNvSpPr/>
          <p:nvPr/>
        </p:nvSpPr>
        <p:spPr>
          <a:xfrm>
            <a:off x="129188" y="448248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38F2B5-5273-128B-A18B-5304783C0D41}"/>
              </a:ext>
            </a:extLst>
          </p:cNvPr>
          <p:cNvSpPr txBox="1"/>
          <p:nvPr/>
        </p:nvSpPr>
        <p:spPr>
          <a:xfrm>
            <a:off x="695961" y="6022329"/>
            <a:ext cx="11242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Using Mouse (Windows/MACOS/WebGL 3D), controller (TBD)( VR Oculus Quest 2), touch screen (Tablet and Mobile)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6D6D1-DB69-6FAC-E8AB-27F6C1599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5"/>
          <a:stretch/>
        </p:blipFill>
        <p:spPr>
          <a:xfrm>
            <a:off x="660401" y="831983"/>
            <a:ext cx="9120786" cy="4727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38FB0-B1BA-EE3F-D1C3-37222AF058F0}"/>
              </a:ext>
            </a:extLst>
          </p:cNvPr>
          <p:cNvSpPr/>
          <p:nvPr/>
        </p:nvSpPr>
        <p:spPr>
          <a:xfrm>
            <a:off x="1042578" y="3195437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Participants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98EC3-82EC-C061-C8DB-AC06FD49F9EA}"/>
              </a:ext>
            </a:extLst>
          </p:cNvPr>
          <p:cNvSpPr/>
          <p:nvPr/>
        </p:nvSpPr>
        <p:spPr>
          <a:xfrm>
            <a:off x="1267813" y="5308056"/>
            <a:ext cx="1071880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0598E2-E208-7EE6-BC08-D0BDECD5274B}"/>
              </a:ext>
            </a:extLst>
          </p:cNvPr>
          <p:cNvCxnSpPr>
            <a:cxnSpLocks/>
          </p:cNvCxnSpPr>
          <p:nvPr/>
        </p:nvCxnSpPr>
        <p:spPr>
          <a:xfrm flipH="1">
            <a:off x="2722880" y="448248"/>
            <a:ext cx="894080" cy="3388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55405-6D25-2556-AB25-E0E6E5215617}"/>
              </a:ext>
            </a:extLst>
          </p:cNvPr>
          <p:cNvSpPr/>
          <p:nvPr/>
        </p:nvSpPr>
        <p:spPr>
          <a:xfrm>
            <a:off x="1042578" y="3920228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Edu-games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B4629-803F-E642-6CAC-38CE55AB17DB}"/>
              </a:ext>
            </a:extLst>
          </p:cNvPr>
          <p:cNvSpPr/>
          <p:nvPr/>
        </p:nvSpPr>
        <p:spPr>
          <a:xfrm>
            <a:off x="1043879" y="3559227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XR Rooms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DCE8F-746D-3F25-1D8B-762818306E7A}"/>
              </a:ext>
            </a:extLst>
          </p:cNvPr>
          <p:cNvSpPr/>
          <p:nvPr/>
        </p:nvSpPr>
        <p:spPr>
          <a:xfrm>
            <a:off x="1032357" y="4631276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 Assistant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60AC6A-003E-C311-06F5-4BC7AD02221F}"/>
              </a:ext>
            </a:extLst>
          </p:cNvPr>
          <p:cNvSpPr/>
          <p:nvPr/>
        </p:nvSpPr>
        <p:spPr>
          <a:xfrm>
            <a:off x="8795666" y="5211254"/>
            <a:ext cx="868680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1F16C1-26FA-782D-EC2A-31511A61CFEF}"/>
              </a:ext>
            </a:extLst>
          </p:cNvPr>
          <p:cNvSpPr txBox="1"/>
          <p:nvPr/>
        </p:nvSpPr>
        <p:spPr>
          <a:xfrm>
            <a:off x="534701" y="6508062"/>
            <a:ext cx="1140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select  the XR Rooms to add into the Session and portals. A new screen appears with the map of the HUB.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4D08C5-849C-E1A2-CC9B-9A228B894701}"/>
              </a:ext>
            </a:extLst>
          </p:cNvPr>
          <p:cNvSpPr/>
          <p:nvPr/>
        </p:nvSpPr>
        <p:spPr>
          <a:xfrm>
            <a:off x="129188" y="448248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38F2B5-5273-128B-A18B-5304783C0D41}"/>
              </a:ext>
            </a:extLst>
          </p:cNvPr>
          <p:cNvSpPr txBox="1"/>
          <p:nvPr/>
        </p:nvSpPr>
        <p:spPr>
          <a:xfrm>
            <a:off x="660401" y="201006"/>
            <a:ext cx="11242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Using Mouse (Windows/MACOS/WebGL 3D), controller (TBD)( VR Oculus Quest 2), touch screen (Tablet and Mobile)</a:t>
            </a:r>
          </a:p>
          <a:p>
            <a:r>
              <a:rPr lang="en-US" dirty="0"/>
              <a:t>Press XR Rooms button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CF7B227-735F-5A66-E03E-6C197B4B26B1}"/>
              </a:ext>
            </a:extLst>
          </p:cNvPr>
          <p:cNvCxnSpPr>
            <a:cxnSpLocks/>
          </p:cNvCxnSpPr>
          <p:nvPr/>
        </p:nvCxnSpPr>
        <p:spPr>
          <a:xfrm flipV="1">
            <a:off x="2519680" y="3909116"/>
            <a:ext cx="79507" cy="221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D90FC0-3586-29B9-EC9F-063CA97624C0}"/>
              </a:ext>
            </a:extLst>
          </p:cNvPr>
          <p:cNvSpPr/>
          <p:nvPr/>
        </p:nvSpPr>
        <p:spPr>
          <a:xfrm>
            <a:off x="3469578" y="1769440"/>
            <a:ext cx="4673602" cy="2646625"/>
          </a:xfrm>
          <a:prstGeom prst="rect">
            <a:avLst/>
          </a:prstGeom>
          <a:solidFill>
            <a:schemeClr val="bg2">
              <a:lumMod val="50000"/>
              <a:alpha val="77000"/>
            </a:schemeClr>
          </a:solidFill>
          <a:effectLst>
            <a:outerShdw blurRad="508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B67DD0-5D6D-B57F-7F9A-325BBF1102BD}"/>
              </a:ext>
            </a:extLst>
          </p:cNvPr>
          <p:cNvCxnSpPr>
            <a:cxnSpLocks/>
          </p:cNvCxnSpPr>
          <p:nvPr/>
        </p:nvCxnSpPr>
        <p:spPr>
          <a:xfrm flipV="1">
            <a:off x="2562326" y="3393767"/>
            <a:ext cx="892779" cy="282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88C48B3-F7B4-298E-C56A-FF0378AFE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5" t="9764" b="7045"/>
          <a:stretch/>
        </p:blipFill>
        <p:spPr>
          <a:xfrm>
            <a:off x="3689853" y="2258341"/>
            <a:ext cx="998988" cy="3770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AF3FD5-BF65-150E-866F-7E5331D44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272990" y="2258341"/>
            <a:ext cx="938869" cy="3770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29B791-2494-1DBF-2455-B9B0B2BF91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231" t="6399" r="39544" b="22944"/>
          <a:stretch/>
        </p:blipFill>
        <p:spPr>
          <a:xfrm>
            <a:off x="6796008" y="2238320"/>
            <a:ext cx="998988" cy="3970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5C1D38-5AC2-D11B-DA0B-7E4F7AD06577}"/>
              </a:ext>
            </a:extLst>
          </p:cNvPr>
          <p:cNvSpPr txBox="1"/>
          <p:nvPr/>
        </p:nvSpPr>
        <p:spPr>
          <a:xfrm>
            <a:off x="3575397" y="2641827"/>
            <a:ext cx="16232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VR MARINE BIOLOGY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C90FCF-9E66-B5BA-87E0-E4FCA1C6402E}"/>
              </a:ext>
            </a:extLst>
          </p:cNvPr>
          <p:cNvSpPr txBox="1"/>
          <p:nvPr/>
        </p:nvSpPr>
        <p:spPr>
          <a:xfrm>
            <a:off x="5220794" y="2670683"/>
            <a:ext cx="16232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VR MUSIC HALL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A142B3-0B48-105E-5D7E-D787C633B373}"/>
              </a:ext>
            </a:extLst>
          </p:cNvPr>
          <p:cNvSpPr txBox="1"/>
          <p:nvPr/>
        </p:nvSpPr>
        <p:spPr>
          <a:xfrm>
            <a:off x="6629102" y="2650453"/>
            <a:ext cx="14279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VR HUMAN ANATOMY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CD99C2-71F3-E288-5262-D1F3B4C2CA78}"/>
              </a:ext>
            </a:extLst>
          </p:cNvPr>
          <p:cNvSpPr txBox="1"/>
          <p:nvPr/>
        </p:nvSpPr>
        <p:spPr>
          <a:xfrm>
            <a:off x="4475662" y="1940353"/>
            <a:ext cx="894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XR ROOMS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DC71E2-1DC1-DFEA-F0B0-DD9DE51C7964}"/>
              </a:ext>
            </a:extLst>
          </p:cNvPr>
          <p:cNvSpPr/>
          <p:nvPr/>
        </p:nvSpPr>
        <p:spPr>
          <a:xfrm>
            <a:off x="1032357" y="4275798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 CLASS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B2B878-073D-33C6-956F-1BB1B5EF60A6}"/>
              </a:ext>
            </a:extLst>
          </p:cNvPr>
          <p:cNvSpPr/>
          <p:nvPr/>
        </p:nvSpPr>
        <p:spPr>
          <a:xfrm>
            <a:off x="4104016" y="2868239"/>
            <a:ext cx="239465" cy="246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B31071-AD9E-6A5E-94AC-FA1F6F6C2D80}"/>
              </a:ext>
            </a:extLst>
          </p:cNvPr>
          <p:cNvSpPr/>
          <p:nvPr/>
        </p:nvSpPr>
        <p:spPr>
          <a:xfrm>
            <a:off x="5601124" y="2866784"/>
            <a:ext cx="239465" cy="246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A810AC-80A5-BA9B-52A6-3692CC1AFFE1}"/>
              </a:ext>
            </a:extLst>
          </p:cNvPr>
          <p:cNvSpPr/>
          <p:nvPr/>
        </p:nvSpPr>
        <p:spPr>
          <a:xfrm>
            <a:off x="7151345" y="2859867"/>
            <a:ext cx="239465" cy="246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C78553-9685-977F-ED7A-D0338455BAA5}"/>
              </a:ext>
            </a:extLst>
          </p:cNvPr>
          <p:cNvSpPr/>
          <p:nvPr/>
        </p:nvSpPr>
        <p:spPr>
          <a:xfrm>
            <a:off x="3755007" y="4205177"/>
            <a:ext cx="868680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2F33BD-1321-A527-BDF4-4EB1AD295F6C}"/>
              </a:ext>
            </a:extLst>
          </p:cNvPr>
          <p:cNvCxnSpPr>
            <a:cxnSpLocks/>
          </p:cNvCxnSpPr>
          <p:nvPr/>
        </p:nvCxnSpPr>
        <p:spPr>
          <a:xfrm flipV="1">
            <a:off x="3565362" y="4398781"/>
            <a:ext cx="320458" cy="215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E9F57CB-A7BF-6C13-6A5F-DDCBE6F4B485}"/>
              </a:ext>
            </a:extLst>
          </p:cNvPr>
          <p:cNvSpPr/>
          <p:nvPr/>
        </p:nvSpPr>
        <p:spPr>
          <a:xfrm>
            <a:off x="2886680" y="3340609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9A2E7E-69C9-11AD-C5E0-87681D225A93}"/>
              </a:ext>
            </a:extLst>
          </p:cNvPr>
          <p:cNvSpPr txBox="1"/>
          <p:nvPr/>
        </p:nvSpPr>
        <p:spPr>
          <a:xfrm>
            <a:off x="513704" y="5594237"/>
            <a:ext cx="114492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screen appears reading the list of XR rooms downloaded by the AL-Connect HUB with option to select [X] add into the portals (Using mouse click on Desktop (Windows, MACOS, Web) and touch in Tablet and Mobile Version, or enter function controller VR Oculus Quest 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2B90FA0-2C3E-8D59-F4E1-EB820500CCAF}"/>
              </a:ext>
            </a:extLst>
          </p:cNvPr>
          <p:cNvSpPr/>
          <p:nvPr/>
        </p:nvSpPr>
        <p:spPr>
          <a:xfrm>
            <a:off x="107304" y="5815035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EEFC5BE-7D47-7CB7-343A-BBFE1CD0A3CC}"/>
              </a:ext>
            </a:extLst>
          </p:cNvPr>
          <p:cNvSpPr/>
          <p:nvPr/>
        </p:nvSpPr>
        <p:spPr>
          <a:xfrm>
            <a:off x="3283453" y="4134926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GB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AEE75F-91CA-FECE-5C47-FF660853D6B8}"/>
              </a:ext>
            </a:extLst>
          </p:cNvPr>
          <p:cNvSpPr/>
          <p:nvPr/>
        </p:nvSpPr>
        <p:spPr>
          <a:xfrm>
            <a:off x="128745" y="6469744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GB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33D0095-1A84-8E3F-8F3E-391A76EDADB2}"/>
              </a:ext>
            </a:extLst>
          </p:cNvPr>
          <p:cNvSpPr/>
          <p:nvPr/>
        </p:nvSpPr>
        <p:spPr>
          <a:xfrm>
            <a:off x="7243957" y="1231072"/>
            <a:ext cx="2513001" cy="2335698"/>
          </a:xfrm>
          <a:prstGeom prst="rect">
            <a:avLst/>
          </a:prstGeom>
          <a:solidFill>
            <a:schemeClr val="bg2">
              <a:lumMod val="50000"/>
              <a:alpha val="77000"/>
            </a:schemeClr>
          </a:solidFill>
          <a:effectLst>
            <a:outerShdw blurRad="508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4D0B8D-4226-C4CB-AB76-28349487F996}"/>
              </a:ext>
            </a:extLst>
          </p:cNvPr>
          <p:cNvSpPr/>
          <p:nvPr/>
        </p:nvSpPr>
        <p:spPr>
          <a:xfrm>
            <a:off x="7675263" y="1546518"/>
            <a:ext cx="239465" cy="246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049FB5A-0789-9D64-E3BD-4FE2005F6523}"/>
              </a:ext>
            </a:extLst>
          </p:cNvPr>
          <p:cNvSpPr/>
          <p:nvPr/>
        </p:nvSpPr>
        <p:spPr>
          <a:xfrm>
            <a:off x="7689736" y="2622820"/>
            <a:ext cx="239465" cy="246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94FA85B-A0BB-6B6F-8B2B-AE7C4C0072EF}"/>
              </a:ext>
            </a:extLst>
          </p:cNvPr>
          <p:cNvSpPr/>
          <p:nvPr/>
        </p:nvSpPr>
        <p:spPr>
          <a:xfrm>
            <a:off x="8964340" y="1597614"/>
            <a:ext cx="239465" cy="246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941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C0C91-9B57-1EF2-29EE-F25256FF81AE}"/>
              </a:ext>
            </a:extLst>
          </p:cNvPr>
          <p:cNvSpPr txBox="1"/>
          <p:nvPr/>
        </p:nvSpPr>
        <p:spPr>
          <a:xfrm>
            <a:off x="483901" y="168222"/>
            <a:ext cx="1140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Portals needs to show the XR rooms selected and allow them to enter and join the XR Rooms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7A902-37A5-72D5-2F71-D689590463FD}"/>
              </a:ext>
            </a:extLst>
          </p:cNvPr>
          <p:cNvSpPr txBox="1"/>
          <p:nvPr/>
        </p:nvSpPr>
        <p:spPr>
          <a:xfrm>
            <a:off x="483901" y="920062"/>
            <a:ext cx="1140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Portals needs to show the XR rooms selected and allow them to enter and join the XR Rooms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889C9-CAE6-BB79-D98E-F6043294E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49" t="15439" r="1026" b="13904"/>
          <a:stretch/>
        </p:blipFill>
        <p:spPr>
          <a:xfrm>
            <a:off x="710167" y="1899920"/>
            <a:ext cx="4074167" cy="16193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EA773-291F-6E24-537B-0E1ABB907B06}"/>
              </a:ext>
            </a:extLst>
          </p:cNvPr>
          <p:cNvSpPr txBox="1"/>
          <p:nvPr/>
        </p:nvSpPr>
        <p:spPr>
          <a:xfrm>
            <a:off x="392607" y="4129843"/>
            <a:ext cx="1140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flow is similar and can be combined </a:t>
            </a:r>
            <a:r>
              <a:rPr lang="en-US" dirty="0" err="1"/>
              <a:t>Edugame</a:t>
            </a:r>
            <a:r>
              <a:rPr lang="en-US" dirty="0"/>
              <a:t>, </a:t>
            </a:r>
            <a:r>
              <a:rPr lang="en-US" dirty="0" err="1"/>
              <a:t>Cassual</a:t>
            </a:r>
            <a:r>
              <a:rPr lang="en-US" dirty="0"/>
              <a:t> game and XR Rooms, the condition is that builds needs to be downloaded by the AL-Connect Hub into the User Device.</a:t>
            </a:r>
          </a:p>
        </p:txBody>
      </p:sp>
    </p:spTree>
    <p:extLst>
      <p:ext uri="{BB962C8B-B14F-4D97-AF65-F5344CB8AC3E}">
        <p14:creationId xmlns:p14="http://schemas.microsoft.com/office/powerpoint/2010/main" val="3737390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6D6D1-DB69-6FAC-E8AB-27F6C1599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5"/>
          <a:stretch/>
        </p:blipFill>
        <p:spPr>
          <a:xfrm>
            <a:off x="660401" y="831983"/>
            <a:ext cx="9120786" cy="4727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38FB0-B1BA-EE3F-D1C3-37222AF058F0}"/>
              </a:ext>
            </a:extLst>
          </p:cNvPr>
          <p:cNvSpPr/>
          <p:nvPr/>
        </p:nvSpPr>
        <p:spPr>
          <a:xfrm>
            <a:off x="1042578" y="3195437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Participants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98EC3-82EC-C061-C8DB-AC06FD49F9EA}"/>
              </a:ext>
            </a:extLst>
          </p:cNvPr>
          <p:cNvSpPr/>
          <p:nvPr/>
        </p:nvSpPr>
        <p:spPr>
          <a:xfrm>
            <a:off x="1267813" y="5308056"/>
            <a:ext cx="1071880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0598E2-E208-7EE6-BC08-D0BDECD5274B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562326" y="448248"/>
            <a:ext cx="1054634" cy="2843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55405-6D25-2556-AB25-E0E6E5215617}"/>
              </a:ext>
            </a:extLst>
          </p:cNvPr>
          <p:cNvSpPr/>
          <p:nvPr/>
        </p:nvSpPr>
        <p:spPr>
          <a:xfrm>
            <a:off x="1042578" y="3920228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Edu-games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B4629-803F-E642-6CAC-38CE55AB17DB}"/>
              </a:ext>
            </a:extLst>
          </p:cNvPr>
          <p:cNvSpPr/>
          <p:nvPr/>
        </p:nvSpPr>
        <p:spPr>
          <a:xfrm>
            <a:off x="1043879" y="3559227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XR Rooms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DCE8F-746D-3F25-1D8B-762818306E7A}"/>
              </a:ext>
            </a:extLst>
          </p:cNvPr>
          <p:cNvSpPr/>
          <p:nvPr/>
        </p:nvSpPr>
        <p:spPr>
          <a:xfrm>
            <a:off x="1032357" y="4631276"/>
            <a:ext cx="1519748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 Assistant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60AC6A-003E-C311-06F5-4BC7AD02221F}"/>
              </a:ext>
            </a:extLst>
          </p:cNvPr>
          <p:cNvSpPr/>
          <p:nvPr/>
        </p:nvSpPr>
        <p:spPr>
          <a:xfrm>
            <a:off x="8795666" y="5211254"/>
            <a:ext cx="868680" cy="193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4D08C5-849C-E1A2-CC9B-9A228B894701}"/>
              </a:ext>
            </a:extLst>
          </p:cNvPr>
          <p:cNvSpPr/>
          <p:nvPr/>
        </p:nvSpPr>
        <p:spPr>
          <a:xfrm>
            <a:off x="86361" y="351420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38F2B5-5273-128B-A18B-5304783C0D41}"/>
              </a:ext>
            </a:extLst>
          </p:cNvPr>
          <p:cNvSpPr txBox="1"/>
          <p:nvPr/>
        </p:nvSpPr>
        <p:spPr>
          <a:xfrm>
            <a:off x="660401" y="201006"/>
            <a:ext cx="11242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Using Mouse (Windows/MACOS/WebGL 3D), controller (TBD)( VR Oculus Quest 2), touch screen (Tablet and Mobile)</a:t>
            </a:r>
          </a:p>
          <a:p>
            <a:r>
              <a:rPr lang="en-US" dirty="0"/>
              <a:t>Press Participants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CF7B227-735F-5A66-E03E-6C197B4B26B1}"/>
              </a:ext>
            </a:extLst>
          </p:cNvPr>
          <p:cNvCxnSpPr>
            <a:cxnSpLocks/>
          </p:cNvCxnSpPr>
          <p:nvPr/>
        </p:nvCxnSpPr>
        <p:spPr>
          <a:xfrm flipV="1">
            <a:off x="2519680" y="3909116"/>
            <a:ext cx="79507" cy="221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D90FC0-3586-29B9-EC9F-063CA97624C0}"/>
              </a:ext>
            </a:extLst>
          </p:cNvPr>
          <p:cNvSpPr/>
          <p:nvPr/>
        </p:nvSpPr>
        <p:spPr>
          <a:xfrm>
            <a:off x="3475843" y="1715104"/>
            <a:ext cx="4673602" cy="1631471"/>
          </a:xfrm>
          <a:prstGeom prst="rect">
            <a:avLst/>
          </a:prstGeom>
          <a:solidFill>
            <a:schemeClr val="bg2">
              <a:lumMod val="50000"/>
              <a:alpha val="77000"/>
            </a:schemeClr>
          </a:solidFill>
          <a:effectLst>
            <a:outerShdw blurRad="508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B67DD0-5D6D-B57F-7F9A-325BBF1102B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562326" y="3292239"/>
            <a:ext cx="892779" cy="101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8C90FCF-9E66-B5BA-87E0-E4FCA1C6402E}"/>
              </a:ext>
            </a:extLst>
          </p:cNvPr>
          <p:cNvSpPr txBox="1"/>
          <p:nvPr/>
        </p:nvSpPr>
        <p:spPr>
          <a:xfrm>
            <a:off x="3745565" y="2404480"/>
            <a:ext cx="16232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CARLOS COLMAN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CD99C2-71F3-E288-5262-D1F3B4C2CA78}"/>
              </a:ext>
            </a:extLst>
          </p:cNvPr>
          <p:cNvSpPr txBox="1"/>
          <p:nvPr/>
        </p:nvSpPr>
        <p:spPr>
          <a:xfrm>
            <a:off x="3734330" y="1921864"/>
            <a:ext cx="10546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PARTICIPANTS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2F33BD-1321-A527-BDF4-4EB1AD295F6C}"/>
              </a:ext>
            </a:extLst>
          </p:cNvPr>
          <p:cNvCxnSpPr>
            <a:cxnSpLocks/>
          </p:cNvCxnSpPr>
          <p:nvPr/>
        </p:nvCxnSpPr>
        <p:spPr>
          <a:xfrm flipV="1">
            <a:off x="3565362" y="4398781"/>
            <a:ext cx="320458" cy="215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E9F57CB-A7BF-6C13-6A5F-DDCBE6F4B485}"/>
              </a:ext>
            </a:extLst>
          </p:cNvPr>
          <p:cNvSpPr/>
          <p:nvPr/>
        </p:nvSpPr>
        <p:spPr>
          <a:xfrm>
            <a:off x="2856085" y="3195437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9A2E7E-69C9-11AD-C5E0-87681D225A93}"/>
              </a:ext>
            </a:extLst>
          </p:cNvPr>
          <p:cNvSpPr txBox="1"/>
          <p:nvPr/>
        </p:nvSpPr>
        <p:spPr>
          <a:xfrm>
            <a:off x="556807" y="5668439"/>
            <a:ext cx="11449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screen appears reading list of participant Showing Status (active/no active), Chat (Speaking or </a:t>
            </a:r>
            <a:r>
              <a:rPr lang="en-US" dirty="0" err="1"/>
              <a:t>Mutted</a:t>
            </a:r>
            <a:r>
              <a:rPr lang="en-US" dirty="0"/>
              <a:t>), Mood (emotion API Neutral, Sad, </a:t>
            </a:r>
            <a:r>
              <a:rPr lang="en-US" dirty="0" err="1"/>
              <a:t>Ungry</a:t>
            </a:r>
            <a:r>
              <a:rPr lang="en-US" dirty="0"/>
              <a:t>, Happy, </a:t>
            </a:r>
            <a:r>
              <a:rPr lang="en-US" dirty="0" err="1"/>
              <a:t>etc</a:t>
            </a:r>
            <a:r>
              <a:rPr lang="en-US" dirty="0"/>
              <a:t>),  Contact (open a channel using a private voice chat).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2B90FA0-2C3E-8D59-F4E1-EB820500CCAF}"/>
              </a:ext>
            </a:extLst>
          </p:cNvPr>
          <p:cNvSpPr/>
          <p:nvPr/>
        </p:nvSpPr>
        <p:spPr>
          <a:xfrm>
            <a:off x="107304" y="5815035"/>
            <a:ext cx="406400" cy="3512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822A3-F0EF-E9A3-353A-169A75276BF4}"/>
              </a:ext>
            </a:extLst>
          </p:cNvPr>
          <p:cNvSpPr txBox="1"/>
          <p:nvPr/>
        </p:nvSpPr>
        <p:spPr>
          <a:xfrm>
            <a:off x="3766520" y="2674132"/>
            <a:ext cx="16232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EMIRHAN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36710-20FB-433F-6AF8-7A6871E358AE}"/>
              </a:ext>
            </a:extLst>
          </p:cNvPr>
          <p:cNvSpPr txBox="1"/>
          <p:nvPr/>
        </p:nvSpPr>
        <p:spPr>
          <a:xfrm>
            <a:off x="3766520" y="2911634"/>
            <a:ext cx="16232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AITANA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7EEEA-CA08-D406-9D65-D96DD904F928}"/>
              </a:ext>
            </a:extLst>
          </p:cNvPr>
          <p:cNvSpPr txBox="1"/>
          <p:nvPr/>
        </p:nvSpPr>
        <p:spPr>
          <a:xfrm>
            <a:off x="4709586" y="2400003"/>
            <a:ext cx="5320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(Host)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9A110B-27CE-351E-3C4E-68A92DA0776A}"/>
              </a:ext>
            </a:extLst>
          </p:cNvPr>
          <p:cNvSpPr txBox="1"/>
          <p:nvPr/>
        </p:nvSpPr>
        <p:spPr>
          <a:xfrm>
            <a:off x="3745565" y="2153647"/>
            <a:ext cx="5320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A41729-D412-8989-0284-660A22C1DFDB}"/>
              </a:ext>
            </a:extLst>
          </p:cNvPr>
          <p:cNvSpPr txBox="1"/>
          <p:nvPr/>
        </p:nvSpPr>
        <p:spPr>
          <a:xfrm>
            <a:off x="6542203" y="2148597"/>
            <a:ext cx="5859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13D329-5BB8-7C2F-F1C7-68334BFD8861}"/>
              </a:ext>
            </a:extLst>
          </p:cNvPr>
          <p:cNvSpPr txBox="1"/>
          <p:nvPr/>
        </p:nvSpPr>
        <p:spPr>
          <a:xfrm>
            <a:off x="5275327" y="2134828"/>
            <a:ext cx="5859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F05C25-FDCB-F541-6B0B-AD602112BB72}"/>
              </a:ext>
            </a:extLst>
          </p:cNvPr>
          <p:cNvSpPr txBox="1"/>
          <p:nvPr/>
        </p:nvSpPr>
        <p:spPr>
          <a:xfrm>
            <a:off x="7179341" y="2158259"/>
            <a:ext cx="7567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3900AF-A5F8-B1E0-8F5D-4F85C701BA31}"/>
              </a:ext>
            </a:extLst>
          </p:cNvPr>
          <p:cNvSpPr txBox="1"/>
          <p:nvPr/>
        </p:nvSpPr>
        <p:spPr>
          <a:xfrm>
            <a:off x="6000568" y="2148598"/>
            <a:ext cx="4978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182885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6911</TotalTime>
  <Words>491</Words>
  <Application>Microsoft Office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Alter-Learning Connect Registration and Authentication</vt:lpstr>
      <vt:lpstr>Content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 Page</dc:title>
  <dc:creator>Carlos E. Colman M.</dc:creator>
  <cp:lastModifiedBy>Carlos Colman Meixner</cp:lastModifiedBy>
  <cp:revision>22</cp:revision>
  <dcterms:created xsi:type="dcterms:W3CDTF">2023-04-28T09:55:46Z</dcterms:created>
  <dcterms:modified xsi:type="dcterms:W3CDTF">2023-09-27T23:23:21Z</dcterms:modified>
</cp:coreProperties>
</file>